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3" d="100"/>
          <a:sy n="113" d="100"/>
        </p:scale>
        <p:origin x="5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0011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C81E0C-B52B-4C63-BB62-4242AC932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2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228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1890" y="54190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Results: Accuracy Comparison Visualized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330523"/>
            <a:ext cx="5072063" cy="3214688"/>
          </a:xfrm>
          <a:prstGeom prst="rect">
            <a:avLst/>
          </a:prstGeom>
          <a:solidFill>
            <a:srgbClr val="F8F9FA"/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330523"/>
            <a:ext cx="71438" cy="3214688"/>
          </a:xfrm>
          <a:prstGeom prst="rect">
            <a:avLst/>
          </a:prstGeom>
          <a:solidFill>
            <a:srgbClr val="003366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" y="1473398"/>
            <a:ext cx="4714875" cy="29289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57875" y="1330523"/>
            <a:ext cx="27146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MLP Superiority</a:t>
            </a:r>
            <a:endParaRPr lang="en-US" sz="987" dirty="0"/>
          </a:p>
        </p:txBody>
      </p:sp>
      <p:sp>
        <p:nvSpPr>
          <p:cNvPr id="8" name="Text 4"/>
          <p:cNvSpPr/>
          <p:nvPr/>
        </p:nvSpPr>
        <p:spPr>
          <a:xfrm>
            <a:off x="5857875" y="1596628"/>
            <a:ext cx="271462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The Multi-Layer Perceptron significantly outperforms all other models, achieving ~84% accuracy.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5857875" y="2389584"/>
            <a:ext cx="27146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Linear Baselines</a:t>
            </a:r>
            <a:endParaRPr lang="en-US" sz="987" dirty="0"/>
          </a:p>
        </p:txBody>
      </p:sp>
      <p:sp>
        <p:nvSpPr>
          <p:cNvPr id="10" name="Text 6"/>
          <p:cNvSpPr/>
          <p:nvPr/>
        </p:nvSpPr>
        <p:spPr>
          <a:xfrm>
            <a:off x="5857875" y="2655689"/>
            <a:ext cx="271462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Logistic and Linear Regression show moderate performance, capturing basic linear patterns.</a:t>
            </a:r>
            <a:endParaRPr lang="en-US" sz="942" dirty="0"/>
          </a:p>
        </p:txBody>
      </p:sp>
      <p:sp>
        <p:nvSpPr>
          <p:cNvPr id="11" name="Text 7"/>
          <p:cNvSpPr/>
          <p:nvPr/>
        </p:nvSpPr>
        <p:spPr>
          <a:xfrm>
            <a:off x="5857875" y="3448645"/>
            <a:ext cx="27146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NB Limitations</a:t>
            </a:r>
            <a:endParaRPr lang="en-US" sz="987" dirty="0"/>
          </a:p>
        </p:txBody>
      </p:sp>
      <p:sp>
        <p:nvSpPr>
          <p:cNvPr id="12" name="Text 8"/>
          <p:cNvSpPr/>
          <p:nvPr/>
        </p:nvSpPr>
        <p:spPr>
          <a:xfrm>
            <a:off x="5857875" y="3714750"/>
            <a:ext cx="271462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Naive Bayes shows the lowest accuracy, highlighting the impact of the pixel independence assumption.</a:t>
            </a:r>
            <a:endParaRPr lang="en-US" sz="942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Results: Training Time vs. Accuracy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330523"/>
            <a:ext cx="4357688" cy="3214688"/>
          </a:xfrm>
          <a:prstGeom prst="rect">
            <a:avLst/>
          </a:prstGeom>
          <a:solidFill>
            <a:srgbClr val="F8F9FA"/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330523"/>
            <a:ext cx="71438" cy="3214688"/>
          </a:xfrm>
          <a:prstGeom prst="rect">
            <a:avLst/>
          </a:prstGeom>
          <a:solidFill>
            <a:srgbClr val="003366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" y="1473398"/>
            <a:ext cx="4000500" cy="29289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43500" y="1330523"/>
            <a:ext cx="2476733" cy="264319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kern="0" spc="1" dirty="0">
                <a:solidFill>
                  <a:srgbClr val="003366"/>
                </a:solidFill>
              </a:rPr>
              <a:t>Computational Efficiency</a:t>
            </a:r>
            <a:endParaRPr lang="en-US" sz="1090" dirty="0"/>
          </a:p>
        </p:txBody>
      </p:sp>
      <p:sp>
        <p:nvSpPr>
          <p:cNvPr id="8" name="Text 4"/>
          <p:cNvSpPr/>
          <p:nvPr/>
        </p:nvSpPr>
        <p:spPr>
          <a:xfrm>
            <a:off x="5143500" y="1701998"/>
            <a:ext cx="342900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Models like </a:t>
            </a:r>
            <a:r>
              <a:rPr lang="en-US" sz="885" b="1" dirty="0">
                <a:solidFill>
                  <a:srgbClr val="333333"/>
                </a:solidFill>
              </a:rPr>
              <a:t>Naive Bayes</a:t>
            </a:r>
            <a:r>
              <a:rPr lang="en-US" sz="942" dirty="0">
                <a:solidFill>
                  <a:srgbClr val="333333"/>
                </a:solidFill>
              </a:rPr>
              <a:t> and </a:t>
            </a:r>
            <a:r>
              <a:rPr lang="en-US" sz="885" b="1" dirty="0">
                <a:solidFill>
                  <a:srgbClr val="333333"/>
                </a:solidFill>
              </a:rPr>
              <a:t>Linear Regression</a:t>
            </a:r>
            <a:r>
              <a:rPr lang="en-US" sz="942" dirty="0">
                <a:solidFill>
                  <a:srgbClr val="333333"/>
                </a:solidFill>
              </a:rPr>
              <a:t> offer near-instant training (&lt;1s) but suffer from lower predictive power.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5143500" y="2533464"/>
            <a:ext cx="1693878" cy="264319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kern="0" spc="1" dirty="0">
                <a:solidFill>
                  <a:srgbClr val="003366"/>
                </a:solidFill>
              </a:rPr>
              <a:t>The MLP Trade-off</a:t>
            </a:r>
            <a:endParaRPr lang="en-US" sz="1090" dirty="0"/>
          </a:p>
        </p:txBody>
      </p:sp>
      <p:sp>
        <p:nvSpPr>
          <p:cNvPr id="10" name="Text 6"/>
          <p:cNvSpPr/>
          <p:nvPr/>
        </p:nvSpPr>
        <p:spPr>
          <a:xfrm>
            <a:off x="5143500" y="2904939"/>
            <a:ext cx="342900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The </a:t>
            </a:r>
            <a:r>
              <a:rPr lang="en-US" sz="885" b="1" dirty="0">
                <a:solidFill>
                  <a:srgbClr val="333333"/>
                </a:solidFill>
              </a:rPr>
              <a:t>MLP Neural Network</a:t>
            </a:r>
            <a:r>
              <a:rPr lang="en-US" sz="942" dirty="0">
                <a:solidFill>
                  <a:srgbClr val="333333"/>
                </a:solidFill>
              </a:rPr>
              <a:t> requires significantly more time (~107s) due to its iterative backpropagation process.</a:t>
            </a:r>
            <a:endParaRPr lang="en-US" sz="942" dirty="0"/>
          </a:p>
        </p:txBody>
      </p:sp>
      <p:sp>
        <p:nvSpPr>
          <p:cNvPr id="11" name="Shape 7"/>
          <p:cNvSpPr/>
          <p:nvPr/>
        </p:nvSpPr>
        <p:spPr>
          <a:xfrm>
            <a:off x="5143500" y="3736404"/>
            <a:ext cx="3429000" cy="857250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12" name="Text 8"/>
          <p:cNvSpPr/>
          <p:nvPr/>
        </p:nvSpPr>
        <p:spPr>
          <a:xfrm>
            <a:off x="5143500" y="3736404"/>
            <a:ext cx="3429000" cy="857250"/>
          </a:xfrm>
          <a:prstGeom prst="rect">
            <a:avLst/>
          </a:prstGeom>
          <a:noFill/>
          <a:ln/>
        </p:spPr>
        <p:txBody>
          <a:bodyPr wrap="square" lIns="212598" tIns="170053" rIns="212598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Conclusion:</a:t>
            </a:r>
            <a:r>
              <a:rPr lang="en-US" sz="942" dirty="0">
                <a:solidFill>
                  <a:srgbClr val="FFFFFF"/>
                </a:solidFill>
              </a:rPr>
              <a:t> For this dataset, the 10% accuracy gain of MLP over Logistic Regression justifies the increased computational cost.</a:t>
            </a:r>
            <a:endParaRPr lang="en-US" sz="88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8280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9322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Results: Error Analysis via Confusion Matrix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796653"/>
            <a:ext cx="4750594" cy="3486150"/>
          </a:xfrm>
          <a:prstGeom prst="rect">
            <a:avLst/>
          </a:prstGeom>
          <a:solidFill>
            <a:srgbClr val="F8F9FA"/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796653"/>
            <a:ext cx="107156" cy="3486150"/>
          </a:xfrm>
          <a:prstGeom prst="rect">
            <a:avLst/>
          </a:prstGeom>
          <a:solidFill>
            <a:srgbClr val="003366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94" y="1896666"/>
            <a:ext cx="4286250" cy="32861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72125" y="1796653"/>
            <a:ext cx="1890359" cy="271463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3366"/>
                </a:solidFill>
              </a:rPr>
              <a:t>Diagonal Dominance</a:t>
            </a:r>
            <a:endParaRPr lang="en-US" sz="1090" dirty="0"/>
          </a:p>
        </p:txBody>
      </p:sp>
      <p:sp>
        <p:nvSpPr>
          <p:cNvPr id="8" name="Text 4"/>
          <p:cNvSpPr/>
          <p:nvPr/>
        </p:nvSpPr>
        <p:spPr>
          <a:xfrm>
            <a:off x="5572125" y="2175272"/>
            <a:ext cx="3000375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High values along the main diagonal confirm the </a:t>
            </a:r>
            <a:r>
              <a:rPr lang="en-US" sz="885" b="1" dirty="0">
                <a:solidFill>
                  <a:srgbClr val="FF6B6B"/>
                </a:solidFill>
              </a:rPr>
              <a:t>MLP's high accuracy</a:t>
            </a:r>
            <a:r>
              <a:rPr lang="en-US" sz="942" dirty="0">
                <a:solidFill>
                  <a:srgbClr val="333333"/>
                </a:solidFill>
              </a:rPr>
              <a:t> across all 10 digit classes.</a:t>
            </a:r>
            <a:endParaRPr lang="en-US" sz="942" dirty="0"/>
          </a:p>
        </p:txBody>
      </p:sp>
      <p:sp>
        <p:nvSpPr>
          <p:cNvPr id="9" name="Text 5"/>
          <p:cNvSpPr/>
          <p:nvPr/>
        </p:nvSpPr>
        <p:spPr>
          <a:xfrm>
            <a:off x="5572125" y="2801020"/>
            <a:ext cx="1423113" cy="271463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3366"/>
                </a:solidFill>
              </a:rPr>
              <a:t>Common Errors</a:t>
            </a:r>
            <a:endParaRPr lang="en-US" sz="1090" dirty="0"/>
          </a:p>
        </p:txBody>
      </p:sp>
      <p:sp>
        <p:nvSpPr>
          <p:cNvPr id="10" name="Text 6"/>
          <p:cNvSpPr/>
          <p:nvPr/>
        </p:nvSpPr>
        <p:spPr>
          <a:xfrm>
            <a:off x="5572125" y="3179638"/>
            <a:ext cx="3000375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Minor misclassifications occur between visually similar digits, such as </a:t>
            </a:r>
            <a:r>
              <a:rPr lang="en-US" sz="885" b="1" dirty="0">
                <a:solidFill>
                  <a:srgbClr val="FF6B6B"/>
                </a:solidFill>
              </a:rPr>
              <a:t>4 and 9</a:t>
            </a:r>
            <a:r>
              <a:rPr lang="en-US" sz="942" dirty="0">
                <a:solidFill>
                  <a:srgbClr val="333333"/>
                </a:solidFill>
              </a:rPr>
              <a:t> or </a:t>
            </a:r>
            <a:r>
              <a:rPr lang="en-US" sz="885" b="1" dirty="0">
                <a:solidFill>
                  <a:srgbClr val="FF6B6B"/>
                </a:solidFill>
              </a:rPr>
              <a:t>3 and 8</a:t>
            </a:r>
            <a:r>
              <a:rPr lang="en-US" sz="942" dirty="0">
                <a:solidFill>
                  <a:srgbClr val="333333"/>
                </a:solidFill>
              </a:rPr>
              <a:t>, where structural features overlap.</a:t>
            </a:r>
            <a:endParaRPr lang="en-US" sz="942" dirty="0"/>
          </a:p>
        </p:txBody>
      </p:sp>
      <p:sp>
        <p:nvSpPr>
          <p:cNvPr id="11" name="Text 7"/>
          <p:cNvSpPr/>
          <p:nvPr/>
        </p:nvSpPr>
        <p:spPr>
          <a:xfrm>
            <a:off x="5572125" y="4011104"/>
            <a:ext cx="1627129" cy="271463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3366"/>
                </a:solidFill>
              </a:rPr>
              <a:t>Model Robustness</a:t>
            </a:r>
            <a:endParaRPr lang="en-US" sz="1090" dirty="0"/>
          </a:p>
        </p:txBody>
      </p:sp>
      <p:sp>
        <p:nvSpPr>
          <p:cNvPr id="12" name="Text 8"/>
          <p:cNvSpPr/>
          <p:nvPr/>
        </p:nvSpPr>
        <p:spPr>
          <a:xfrm>
            <a:off x="5572125" y="4389723"/>
            <a:ext cx="3000375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The model maintains consistent performance without significant bias toward any specific digit, demonstrating effective feature extraction.</a:t>
            </a:r>
            <a:endParaRPr lang="en-US" sz="942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928688"/>
            <a:ext cx="2271713" cy="7543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36" b="1" kern="0" spc="2" dirty="0">
                <a:solidFill>
                  <a:srgbClr val="003366"/>
                </a:solidFill>
              </a:rPr>
              <a:t>Key
Takeaways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2700338" y="0"/>
            <a:ext cx="6443663" cy="5143500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5" name="Text 2"/>
          <p:cNvSpPr/>
          <p:nvPr/>
        </p:nvSpPr>
        <p:spPr>
          <a:xfrm>
            <a:off x="3271838" y="302716"/>
            <a:ext cx="53006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6B6B"/>
                </a:solidFill>
              </a:rPr>
              <a:t>Model Superiority</a:t>
            </a:r>
            <a:endParaRPr lang="en-US" sz="1193" dirty="0"/>
          </a:p>
        </p:txBody>
      </p:sp>
      <p:sp>
        <p:nvSpPr>
          <p:cNvPr id="6" name="Text 3"/>
          <p:cNvSpPr/>
          <p:nvPr/>
        </p:nvSpPr>
        <p:spPr>
          <a:xfrm>
            <a:off x="3271838" y="608112"/>
            <a:ext cx="5300663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</a:rPr>
              <a:t>Multi-Layer Perceptrons (MLP) are significantly better suited for image-based recognition tasks, achieving 84.1% accuracy compared to traditional linear baselines.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3271838" y="1572518"/>
            <a:ext cx="53006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6B6B"/>
                </a:solidFill>
              </a:rPr>
              <a:t>Methodology Impact</a:t>
            </a:r>
            <a:endParaRPr lang="en-US" sz="1193" dirty="0"/>
          </a:p>
        </p:txBody>
      </p:sp>
      <p:sp>
        <p:nvSpPr>
          <p:cNvPr id="8" name="Text 5"/>
          <p:cNvSpPr/>
          <p:nvPr/>
        </p:nvSpPr>
        <p:spPr>
          <a:xfrm>
            <a:off x="3271838" y="1877913"/>
            <a:ext cx="5300663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</a:rPr>
              <a:t>Rigorous data normalization and 5-fold cross-validation were critical in ensuring model stability and providing a reliable estimate of real-world performance.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271838" y="2842320"/>
            <a:ext cx="53006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6B6B"/>
                </a:solidFill>
              </a:rPr>
              <a:t>Performance vs. Speed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3271838" y="3147715"/>
            <a:ext cx="5300663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</a:rPr>
              <a:t>While MLP requires higher computational resources, the substantial gain in predictive power justifies the increased training time for precision-critical applications.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3271838" y="4254996"/>
            <a:ext cx="5300663" cy="871538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i="1" dirty="0">
                <a:solidFill>
                  <a:srgbClr val="FFFFFF"/>
                </a:solidFill>
              </a:rPr>
              <a:t>The project successfully validated the efficacy of neural networks on the DIDA dataset, establishing a robust framework for handwritten digit classification.</a:t>
            </a:r>
            <a:endParaRPr lang="en-US" sz="109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D5E9FB4-AC48-4447-84F6-E8AAD2224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007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2162156"/>
            <a:ext cx="5229225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003366"/>
                </a:solidFill>
              </a:rPr>
              <a:t>Handwritten Digit
Recognition</a:t>
            </a:r>
            <a:endParaRPr lang="en-US" sz="3294" dirty="0"/>
          </a:p>
        </p:txBody>
      </p:sp>
      <p:sp>
        <p:nvSpPr>
          <p:cNvPr id="4" name="Text 1"/>
          <p:cNvSpPr/>
          <p:nvPr/>
        </p:nvSpPr>
        <p:spPr>
          <a:xfrm>
            <a:off x="428625" y="3253699"/>
            <a:ext cx="5229225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333333"/>
                </a:solidFill>
              </a:rPr>
              <a:t>A Comparative Analysis of
Classification Algorithms</a:t>
            </a:r>
            <a:endParaRPr lang="en-US" sz="1704" dirty="0"/>
          </a:p>
        </p:txBody>
      </p:sp>
      <p:sp>
        <p:nvSpPr>
          <p:cNvPr id="5" name="Text 2"/>
          <p:cNvSpPr/>
          <p:nvPr/>
        </p:nvSpPr>
        <p:spPr>
          <a:xfrm>
            <a:off x="428625" y="4093090"/>
            <a:ext cx="52292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kern="0" spc="2" dirty="0">
                <a:solidFill>
                  <a:srgbClr val="666666"/>
                </a:solidFill>
              </a:rPr>
              <a:t>Graduate-Level Machine Learning Project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5657850" y="0"/>
            <a:ext cx="3486150" cy="5143500"/>
          </a:xfrm>
          <a:prstGeom prst="rect">
            <a:avLst/>
          </a:prstGeom>
          <a:solidFill>
            <a:srgbClr val="003366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588" y="585788"/>
            <a:ext cx="3114675" cy="39719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Project Overview &amp; Objectives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571500" y="1330523"/>
            <a:ext cx="887109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Objective</a:t>
            </a:r>
            <a:endParaRPr lang="en-US" sz="1193" dirty="0"/>
          </a:p>
        </p:txBody>
      </p:sp>
      <p:sp>
        <p:nvSpPr>
          <p:cNvPr id="5" name="Text 2"/>
          <p:cNvSpPr/>
          <p:nvPr/>
        </p:nvSpPr>
        <p:spPr>
          <a:xfrm>
            <a:off x="571500" y="1757363"/>
            <a:ext cx="45434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Implement and compare multiple machine learning approaches for recognizing handwritten digits, focusing on accuracy, efficiency, and model robustness.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71500" y="2657475"/>
            <a:ext cx="969569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Relevance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571500" y="3084314"/>
            <a:ext cx="45434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Handwritten digit recognition is a fundamental problem in computer vision with critical applications in postal automation, bank check processing, and automated data entry systems.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5543550" y="1330523"/>
            <a:ext cx="2002371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Key Models Explored</a:t>
            </a:r>
            <a:endParaRPr lang="en-US" sz="1193" dirty="0"/>
          </a:p>
        </p:txBody>
      </p:sp>
      <p:sp>
        <p:nvSpPr>
          <p:cNvPr id="9" name="Shape 6"/>
          <p:cNvSpPr/>
          <p:nvPr/>
        </p:nvSpPr>
        <p:spPr>
          <a:xfrm>
            <a:off x="5543550" y="1757363"/>
            <a:ext cx="3028950" cy="464344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10" name="Text 7"/>
          <p:cNvSpPr/>
          <p:nvPr/>
        </p:nvSpPr>
        <p:spPr>
          <a:xfrm>
            <a:off x="5543550" y="1757363"/>
            <a:ext cx="30289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Multi-Layer Perceptron</a:t>
            </a:r>
            <a:endParaRPr lang="en-US" sz="1090" dirty="0"/>
          </a:p>
        </p:txBody>
      </p:sp>
      <p:sp>
        <p:nvSpPr>
          <p:cNvPr id="11" name="Shape 8"/>
          <p:cNvSpPr/>
          <p:nvPr/>
        </p:nvSpPr>
        <p:spPr>
          <a:xfrm>
            <a:off x="5543550" y="2328863"/>
            <a:ext cx="3028950" cy="464344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12" name="Text 9"/>
          <p:cNvSpPr/>
          <p:nvPr/>
        </p:nvSpPr>
        <p:spPr>
          <a:xfrm>
            <a:off x="5543550" y="2328863"/>
            <a:ext cx="30289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Logistic Regression</a:t>
            </a:r>
            <a:endParaRPr lang="en-US" sz="1090" dirty="0"/>
          </a:p>
        </p:txBody>
      </p:sp>
      <p:sp>
        <p:nvSpPr>
          <p:cNvPr id="13" name="Shape 10"/>
          <p:cNvSpPr/>
          <p:nvPr/>
        </p:nvSpPr>
        <p:spPr>
          <a:xfrm>
            <a:off x="5543550" y="2900363"/>
            <a:ext cx="3028950" cy="464344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14" name="Text 11"/>
          <p:cNvSpPr/>
          <p:nvPr/>
        </p:nvSpPr>
        <p:spPr>
          <a:xfrm>
            <a:off x="5543550" y="2900363"/>
            <a:ext cx="30289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Linear Regression (OvA)</a:t>
            </a:r>
            <a:endParaRPr lang="en-US" sz="1090" dirty="0"/>
          </a:p>
        </p:txBody>
      </p:sp>
      <p:sp>
        <p:nvSpPr>
          <p:cNvPr id="15" name="Shape 12"/>
          <p:cNvSpPr/>
          <p:nvPr/>
        </p:nvSpPr>
        <p:spPr>
          <a:xfrm>
            <a:off x="5543550" y="3471863"/>
            <a:ext cx="3028950" cy="464344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16" name="Text 13"/>
          <p:cNvSpPr/>
          <p:nvPr/>
        </p:nvSpPr>
        <p:spPr>
          <a:xfrm>
            <a:off x="5543550" y="3471863"/>
            <a:ext cx="30289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Naive Bayes (GaussianNB)</a:t>
            </a:r>
            <a:endParaRPr lang="en-US" sz="109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003366"/>
                </a:solidFill>
              </a:rPr>
              <a:t>Dataset: DIDA 10K Version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571500" y="1330523"/>
            <a:ext cx="12858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03366"/>
                </a:solidFill>
              </a:rPr>
              <a:t>Dataset Size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2041071" y="1337871"/>
            <a:ext cx="2643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10,000 samples of handwritten digits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71500" y="1703784"/>
            <a:ext cx="12858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03366"/>
                </a:solidFill>
              </a:rPr>
              <a:t>Input Format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2063116" y="1718480"/>
            <a:ext cx="2643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28x28 pixel grayscale images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571500" y="2077045"/>
            <a:ext cx="12858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03366"/>
                </a:solidFill>
              </a:rPr>
              <a:t>Representation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2033723" y="2084393"/>
            <a:ext cx="264318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Flattened 784-dimensional vectors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71500" y="2450306"/>
            <a:ext cx="1285875" cy="3893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003366"/>
                </a:solidFill>
              </a:rPr>
              <a:t>Output Classes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1982289" y="2465002"/>
            <a:ext cx="2643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10 classes (digits 0 through 9)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571500" y="3018234"/>
            <a:ext cx="392906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i="1" dirty="0">
                <a:solidFill>
                  <a:srgbClr val="666666"/>
                </a:solidFill>
              </a:rPr>
              <a:t>Source: didadataset.github.io/DIDA/</a:t>
            </a:r>
            <a:endParaRPr lang="en-US" sz="727" dirty="0"/>
          </a:p>
        </p:txBody>
      </p:sp>
      <p:sp>
        <p:nvSpPr>
          <p:cNvPr id="13" name="Shape 10"/>
          <p:cNvSpPr/>
          <p:nvPr/>
        </p:nvSpPr>
        <p:spPr>
          <a:xfrm>
            <a:off x="5000625" y="1330523"/>
            <a:ext cx="3571875" cy="3321844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14" name="Shape 11"/>
          <p:cNvSpPr/>
          <p:nvPr/>
        </p:nvSpPr>
        <p:spPr>
          <a:xfrm>
            <a:off x="5000625" y="1330523"/>
            <a:ext cx="3571875" cy="107156"/>
          </a:xfrm>
          <a:prstGeom prst="rect">
            <a:avLst/>
          </a:prstGeom>
          <a:solidFill>
            <a:srgbClr val="FF6B6B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0" y="1473398"/>
            <a:ext cx="3286125" cy="29289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003366"/>
                </a:solidFill>
              </a:rPr>
              <a:t>Methodology: Data Preprocessing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473398"/>
            <a:ext cx="2476481" cy="771525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473398"/>
            <a:ext cx="2476481" cy="57150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1473398"/>
            <a:ext cx="2476481" cy="771525"/>
          </a:xfrm>
          <a:prstGeom prst="rect">
            <a:avLst/>
          </a:prstGeom>
          <a:noFill/>
          <a:ln/>
        </p:spPr>
        <p:txBody>
          <a:bodyPr wrap="square" lIns="170053" tIns="17005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FFFF"/>
                </a:solidFill>
              </a:rPr>
              <a:t>Normalization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571500" y="2187773"/>
            <a:ext cx="2476481" cy="1037183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Pixel values were scaled to the </a:t>
            </a:r>
            <a:r>
              <a:rPr lang="en-US" sz="885" b="1" dirty="0">
                <a:solidFill>
                  <a:srgbClr val="003366"/>
                </a:solidFill>
              </a:rPr>
              <a:t>[0, 1] range</a:t>
            </a:r>
            <a:r>
              <a:rPr lang="en-US" sz="942" dirty="0">
                <a:solidFill>
                  <a:srgbClr val="333333"/>
                </a:solidFill>
              </a:rPr>
              <a:t>. This ensures numerical stability and facilitates faster convergence during the model training phase.</a:t>
            </a:r>
            <a:endParaRPr lang="en-US" sz="942" dirty="0"/>
          </a:p>
        </p:txBody>
      </p:sp>
      <p:sp>
        <p:nvSpPr>
          <p:cNvPr id="8" name="Shape 5"/>
          <p:cNvSpPr/>
          <p:nvPr/>
        </p:nvSpPr>
        <p:spPr>
          <a:xfrm>
            <a:off x="3333731" y="1473398"/>
            <a:ext cx="2476509" cy="771525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9" name="Shape 6"/>
          <p:cNvSpPr/>
          <p:nvPr/>
        </p:nvSpPr>
        <p:spPr>
          <a:xfrm>
            <a:off x="3333731" y="1473398"/>
            <a:ext cx="2476509" cy="57150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10" name="Text 7"/>
          <p:cNvSpPr/>
          <p:nvPr/>
        </p:nvSpPr>
        <p:spPr>
          <a:xfrm>
            <a:off x="3333731" y="1473398"/>
            <a:ext cx="2476509" cy="771525"/>
          </a:xfrm>
          <a:prstGeom prst="rect">
            <a:avLst/>
          </a:prstGeom>
          <a:noFill/>
          <a:ln/>
        </p:spPr>
        <p:txBody>
          <a:bodyPr wrap="square" lIns="170053" tIns="17005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FFFF"/>
                </a:solidFill>
              </a:rPr>
              <a:t>Data Splitting</a:t>
            </a:r>
            <a:endParaRPr lang="en-US" sz="1193" dirty="0"/>
          </a:p>
        </p:txBody>
      </p:sp>
      <p:sp>
        <p:nvSpPr>
          <p:cNvPr id="11" name="Text 8"/>
          <p:cNvSpPr/>
          <p:nvPr/>
        </p:nvSpPr>
        <p:spPr>
          <a:xfrm>
            <a:off x="3333731" y="2187773"/>
            <a:ext cx="2476509" cy="1037183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The dataset was divided into an </a:t>
            </a:r>
            <a:r>
              <a:rPr lang="en-US" sz="885" b="1" dirty="0">
                <a:solidFill>
                  <a:srgbClr val="003366"/>
                </a:solidFill>
              </a:rPr>
              <a:t>80% Training Set</a:t>
            </a:r>
            <a:r>
              <a:rPr lang="en-US" sz="942" dirty="0">
                <a:solidFill>
                  <a:srgbClr val="333333"/>
                </a:solidFill>
              </a:rPr>
              <a:t> (8,000 samples) for optimization and a </a:t>
            </a:r>
            <a:r>
              <a:rPr lang="en-US" sz="885" b="1" dirty="0">
                <a:solidFill>
                  <a:srgbClr val="003366"/>
                </a:solidFill>
              </a:rPr>
              <a:t>20% Testing Set</a:t>
            </a:r>
            <a:r>
              <a:rPr lang="en-US" sz="942" dirty="0">
                <a:solidFill>
                  <a:srgbClr val="333333"/>
                </a:solidFill>
              </a:rPr>
              <a:t> (2,000 samples) for final evaluation.</a:t>
            </a:r>
            <a:endParaRPr lang="en-US" sz="942" dirty="0"/>
          </a:p>
        </p:txBody>
      </p:sp>
      <p:sp>
        <p:nvSpPr>
          <p:cNvPr id="12" name="Shape 9"/>
          <p:cNvSpPr/>
          <p:nvPr/>
        </p:nvSpPr>
        <p:spPr>
          <a:xfrm>
            <a:off x="6095991" y="1473398"/>
            <a:ext cx="2476481" cy="771525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13" name="Shape 10"/>
          <p:cNvSpPr/>
          <p:nvPr/>
        </p:nvSpPr>
        <p:spPr>
          <a:xfrm>
            <a:off x="6095991" y="1473398"/>
            <a:ext cx="2476481" cy="57150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14" name="Text 11"/>
          <p:cNvSpPr/>
          <p:nvPr/>
        </p:nvSpPr>
        <p:spPr>
          <a:xfrm>
            <a:off x="6095991" y="1473398"/>
            <a:ext cx="2476481" cy="771525"/>
          </a:xfrm>
          <a:prstGeom prst="rect">
            <a:avLst/>
          </a:prstGeom>
          <a:noFill/>
          <a:ln/>
        </p:spPr>
        <p:txBody>
          <a:bodyPr wrap="square" lIns="170053" tIns="17005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FFFFFF"/>
                </a:solidFill>
              </a:rPr>
              <a:t>Validation</a:t>
            </a:r>
            <a:endParaRPr lang="en-US" sz="1193" dirty="0"/>
          </a:p>
        </p:txBody>
      </p:sp>
      <p:sp>
        <p:nvSpPr>
          <p:cNvPr id="15" name="Text 12"/>
          <p:cNvSpPr/>
          <p:nvPr/>
        </p:nvSpPr>
        <p:spPr>
          <a:xfrm>
            <a:off x="6095991" y="2187773"/>
            <a:ext cx="2476481" cy="1242901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Implemented </a:t>
            </a:r>
            <a:r>
              <a:rPr lang="en-US" sz="885" b="1" dirty="0">
                <a:solidFill>
                  <a:srgbClr val="003366"/>
                </a:solidFill>
              </a:rPr>
              <a:t>5-fold Cross-Validation</a:t>
            </a:r>
            <a:r>
              <a:rPr lang="en-US" sz="942" dirty="0">
                <a:solidFill>
                  <a:srgbClr val="333333"/>
                </a:solidFill>
              </a:rPr>
              <a:t> to ensure model robustness. This technique provides a more reliable estimate of model performance on unseen data.</a:t>
            </a:r>
            <a:endParaRPr lang="en-US" sz="942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003366"/>
                </a:solidFill>
              </a:rPr>
              <a:t>Methodology: Multi-Layer Perceptron (MLP)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571500" y="1330523"/>
            <a:ext cx="428625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kern="0" spc="1" dirty="0">
                <a:solidFill>
                  <a:srgbClr val="003366"/>
                </a:solidFill>
              </a:rPr>
              <a:t>Architecture</a:t>
            </a:r>
            <a:endParaRPr lang="en-US" sz="1090" dirty="0"/>
          </a:p>
        </p:txBody>
      </p:sp>
      <p:sp>
        <p:nvSpPr>
          <p:cNvPr id="5" name="Text 2"/>
          <p:cNvSpPr/>
          <p:nvPr/>
        </p:nvSpPr>
        <p:spPr>
          <a:xfrm>
            <a:off x="571500" y="1651992"/>
            <a:ext cx="428625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A feed-forward neural network consisting of an input layer (784 neurons), a minimum of two hidden layers with optimized neuron counts, and a 10-neuron output layer.</a:t>
            </a:r>
            <a:endParaRPr lang="en-US" sz="942" dirty="0"/>
          </a:p>
        </p:txBody>
      </p:sp>
      <p:sp>
        <p:nvSpPr>
          <p:cNvPr id="6" name="Text 3"/>
          <p:cNvSpPr/>
          <p:nvPr/>
        </p:nvSpPr>
        <p:spPr>
          <a:xfrm>
            <a:off x="571500" y="2519176"/>
            <a:ext cx="428625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kern="0" spc="1" dirty="0">
                <a:solidFill>
                  <a:srgbClr val="003366"/>
                </a:solidFill>
              </a:rPr>
              <a:t>Optimization</a:t>
            </a:r>
            <a:endParaRPr lang="en-US" sz="1090" dirty="0"/>
          </a:p>
        </p:txBody>
      </p:sp>
      <p:sp>
        <p:nvSpPr>
          <p:cNvPr id="7" name="Text 4"/>
          <p:cNvSpPr/>
          <p:nvPr/>
        </p:nvSpPr>
        <p:spPr>
          <a:xfrm>
            <a:off x="571500" y="2840645"/>
            <a:ext cx="428625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Hyperparameters including learning rate, batch size, and number of epochs were tuned using iterative optimization to minimize classification error on the training set.</a:t>
            </a:r>
            <a:endParaRPr lang="en-US" sz="942" dirty="0"/>
          </a:p>
        </p:txBody>
      </p:sp>
      <p:sp>
        <p:nvSpPr>
          <p:cNvPr id="8" name="Shape 5"/>
          <p:cNvSpPr/>
          <p:nvPr/>
        </p:nvSpPr>
        <p:spPr>
          <a:xfrm>
            <a:off x="571500" y="3707829"/>
            <a:ext cx="4286250" cy="714375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9" name="Text 6"/>
          <p:cNvSpPr/>
          <p:nvPr/>
        </p:nvSpPr>
        <p:spPr>
          <a:xfrm>
            <a:off x="571500" y="3707829"/>
            <a:ext cx="4286250" cy="714375"/>
          </a:xfrm>
          <a:prstGeom prst="rect">
            <a:avLst/>
          </a:prstGeom>
          <a:noFill/>
          <a:ln/>
        </p:spPr>
        <p:txBody>
          <a:bodyPr wrap="square" lIns="212598" tIns="170053" rIns="212598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Key Strength:</a:t>
            </a:r>
            <a:r>
              <a:rPr lang="en-US" sz="834" dirty="0">
                <a:solidFill>
                  <a:srgbClr val="FFFFFF"/>
                </a:solidFill>
              </a:rPr>
              <a:t> Capable of capturing complex non-linear relationships in high-dimensional pixel data through hierarchical feature learning.</a:t>
            </a:r>
            <a:endParaRPr lang="en-US" sz="784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088" y="1487686"/>
            <a:ext cx="314325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Methodology: Regression Models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401961"/>
            <a:ext cx="3714750" cy="464344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1401961"/>
            <a:ext cx="37147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Logistic Regression</a:t>
            </a:r>
            <a:endParaRPr lang="en-US" sz="1193" dirty="0"/>
          </a:p>
        </p:txBody>
      </p:sp>
      <p:sp>
        <p:nvSpPr>
          <p:cNvPr id="6" name="Text 3"/>
          <p:cNvSpPr/>
          <p:nvPr/>
        </p:nvSpPr>
        <p:spPr>
          <a:xfrm>
            <a:off x="571500" y="2080617"/>
            <a:ext cx="37147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Multi-class Setup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571500" y="2346722"/>
            <a:ext cx="3714750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Implemented using a multinomial probabilistic approach to handle the 10-digit classification task directly.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571500" y="3008188"/>
            <a:ext cx="37147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Optimization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571500" y="3274293"/>
            <a:ext cx="371475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Focused on convergence criteria and L2 regularization to ensure model stability and prevent overfitting on high-dimensional pixel data.</a:t>
            </a:r>
            <a:endParaRPr lang="en-US" sz="942" dirty="0"/>
          </a:p>
        </p:txBody>
      </p:sp>
      <p:sp>
        <p:nvSpPr>
          <p:cNvPr id="10" name="Shape 7"/>
          <p:cNvSpPr/>
          <p:nvPr/>
        </p:nvSpPr>
        <p:spPr>
          <a:xfrm>
            <a:off x="4857750" y="1401961"/>
            <a:ext cx="3714750" cy="464344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11" name="Text 8"/>
          <p:cNvSpPr/>
          <p:nvPr/>
        </p:nvSpPr>
        <p:spPr>
          <a:xfrm>
            <a:off x="4857750" y="1401961"/>
            <a:ext cx="3714750" cy="464344"/>
          </a:xfrm>
          <a:prstGeom prst="rect">
            <a:avLst/>
          </a:prstGeom>
          <a:noFill/>
          <a:ln/>
        </p:spPr>
        <p:txBody>
          <a:bodyPr wrap="square" lIns="212598" tIns="127508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Linear Regression (OvA)</a:t>
            </a:r>
            <a:endParaRPr lang="en-US" sz="1193" dirty="0"/>
          </a:p>
        </p:txBody>
      </p:sp>
      <p:sp>
        <p:nvSpPr>
          <p:cNvPr id="12" name="Text 9"/>
          <p:cNvSpPr/>
          <p:nvPr/>
        </p:nvSpPr>
        <p:spPr>
          <a:xfrm>
            <a:off x="4857750" y="2080617"/>
            <a:ext cx="37147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One-vs-All Strategy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4857750" y="2346722"/>
            <a:ext cx="371475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Adapted for classification by training 10 separate binary linear models, each identifying one specific digit against all others.</a:t>
            </a:r>
            <a:endParaRPr lang="en-US" sz="942" dirty="0"/>
          </a:p>
        </p:txBody>
      </p:sp>
      <p:sp>
        <p:nvSpPr>
          <p:cNvPr id="14" name="Text 11"/>
          <p:cNvSpPr/>
          <p:nvPr/>
        </p:nvSpPr>
        <p:spPr>
          <a:xfrm>
            <a:off x="4857750" y="3213906"/>
            <a:ext cx="37147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Decision Logic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4857750" y="3480011"/>
            <a:ext cx="3714750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Predictions are made by selecting the class whose corresponding model yields the highest confidence score for the input vector.</a:t>
            </a:r>
            <a:endParaRPr lang="en-US" sz="94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Methodology: Naive Bayes Classifier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571500" y="1473398"/>
            <a:ext cx="2476481" cy="369689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Probabilistic Approach</a:t>
            </a:r>
            <a:endParaRPr lang="en-US" sz="1193" dirty="0"/>
          </a:p>
        </p:txBody>
      </p:sp>
      <p:sp>
        <p:nvSpPr>
          <p:cNvPr id="5" name="Text 2"/>
          <p:cNvSpPr/>
          <p:nvPr/>
        </p:nvSpPr>
        <p:spPr>
          <a:xfrm>
            <a:off x="571500" y="2021681"/>
            <a:ext cx="2476481" cy="12343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Based on </a:t>
            </a:r>
            <a:r>
              <a:rPr lang="en-US" sz="885" b="1" dirty="0">
                <a:solidFill>
                  <a:srgbClr val="333333"/>
                </a:solidFill>
              </a:rPr>
              <a:t>Bayes' Theorem</a:t>
            </a:r>
            <a:r>
              <a:rPr lang="en-US" sz="942" dirty="0">
                <a:solidFill>
                  <a:srgbClr val="333333"/>
                </a:solidFill>
              </a:rPr>
              <a:t>, this model calculates the probability of a digit class given the observed pixel intensities. It assumes that each pixel's value is independent of others, simplifying the complex joint probability distribution.</a:t>
            </a:r>
            <a:endParaRPr lang="en-US" sz="942" dirty="0"/>
          </a:p>
        </p:txBody>
      </p:sp>
      <p:sp>
        <p:nvSpPr>
          <p:cNvPr id="6" name="Text 3"/>
          <p:cNvSpPr/>
          <p:nvPr/>
        </p:nvSpPr>
        <p:spPr>
          <a:xfrm>
            <a:off x="3333731" y="1473398"/>
            <a:ext cx="2476509" cy="369689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Implementation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3333731" y="2021681"/>
            <a:ext cx="2476509" cy="12343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The </a:t>
            </a:r>
            <a:r>
              <a:rPr lang="en-US" sz="885" b="1" dirty="0">
                <a:solidFill>
                  <a:srgbClr val="333333"/>
                </a:solidFill>
              </a:rPr>
              <a:t>Gaussian Naive Bayes (GaussianNB)</a:t>
            </a:r>
            <a:r>
              <a:rPr lang="en-US" sz="942" dirty="0">
                <a:solidFill>
                  <a:srgbClr val="333333"/>
                </a:solidFill>
              </a:rPr>
              <a:t> variant was selected for this project. It assumes that the continuous pixel intensity values for each class follow a normal (Gaussian) distribution.</a:t>
            </a:r>
            <a:endParaRPr lang="en-US" sz="942" dirty="0"/>
          </a:p>
        </p:txBody>
      </p:sp>
      <p:sp>
        <p:nvSpPr>
          <p:cNvPr id="8" name="Shape 5"/>
          <p:cNvSpPr/>
          <p:nvPr/>
        </p:nvSpPr>
        <p:spPr>
          <a:xfrm>
            <a:off x="3333731" y="3398862"/>
            <a:ext cx="2476509" cy="1214438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9" name="Text 6"/>
          <p:cNvSpPr/>
          <p:nvPr/>
        </p:nvSpPr>
        <p:spPr>
          <a:xfrm>
            <a:off x="3476606" y="3541737"/>
            <a:ext cx="219075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6B6B"/>
                </a:solidFill>
              </a:rPr>
              <a:t>Key Assumption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3476606" y="3768551"/>
            <a:ext cx="201660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Feature Independence: Despite being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3476606" y="3923928"/>
            <a:ext cx="204347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"naive" in image data where pixels are</a:t>
            </a:r>
            <a:endParaRPr lang="en-US" sz="834" dirty="0"/>
          </a:p>
        </p:txBody>
      </p:sp>
      <p:sp>
        <p:nvSpPr>
          <p:cNvPr id="12" name="Text 9"/>
          <p:cNvSpPr/>
          <p:nvPr/>
        </p:nvSpPr>
        <p:spPr>
          <a:xfrm>
            <a:off x="3476606" y="4079304"/>
            <a:ext cx="208656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highly correlated, it provides a fast and</a:t>
            </a:r>
            <a:endParaRPr lang="en-US" sz="834" dirty="0"/>
          </a:p>
        </p:txBody>
      </p:sp>
      <p:sp>
        <p:nvSpPr>
          <p:cNvPr id="13" name="Text 10"/>
          <p:cNvSpPr/>
          <p:nvPr/>
        </p:nvSpPr>
        <p:spPr>
          <a:xfrm>
            <a:off x="3476606" y="4234681"/>
            <a:ext cx="94138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/>
                </a:solidFill>
              </a:rPr>
              <a:t>efficient baseline.</a:t>
            </a:r>
            <a:endParaRPr lang="en-US" sz="834" dirty="0"/>
          </a:p>
        </p:txBody>
      </p:sp>
      <p:sp>
        <p:nvSpPr>
          <p:cNvPr id="14" name="Text 11"/>
          <p:cNvSpPr/>
          <p:nvPr/>
        </p:nvSpPr>
        <p:spPr>
          <a:xfrm>
            <a:off x="6095991" y="1473398"/>
            <a:ext cx="2476481" cy="369689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3366"/>
                </a:solidFill>
              </a:rPr>
              <a:t>Role as Baseline</a:t>
            </a:r>
            <a:endParaRPr lang="en-US" sz="1193" dirty="0"/>
          </a:p>
        </p:txBody>
      </p:sp>
      <p:sp>
        <p:nvSpPr>
          <p:cNvPr id="15" name="Text 12"/>
          <p:cNvSpPr/>
          <p:nvPr/>
        </p:nvSpPr>
        <p:spPr>
          <a:xfrm>
            <a:off x="6095991" y="2021681"/>
            <a:ext cx="2476481" cy="144002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Serves as a </a:t>
            </a:r>
            <a:r>
              <a:rPr lang="en-US" sz="885" b="1" dirty="0">
                <a:solidFill>
                  <a:srgbClr val="333333"/>
                </a:solidFill>
              </a:rPr>
              <a:t>performance baseline</a:t>
            </a:r>
            <a:r>
              <a:rPr lang="en-US" sz="942" dirty="0">
                <a:solidFill>
                  <a:srgbClr val="333333"/>
                </a:solidFill>
              </a:rPr>
              <a:t> to quantify the gains achieved by more complex discriminative models like Logistic Regression and Multi-Layer Perceptrons. It highlights the necessity of capturing spatial dependencies in digit recognition.</a:t>
            </a:r>
            <a:endParaRPr lang="en-US" sz="94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8644"/>
            <a:ext cx="85725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kern="0" spc="1" dirty="0">
                <a:solidFill>
                  <a:srgbClr val="003366"/>
                </a:solidFill>
              </a:rPr>
              <a:t>Results: Performance Metrics Summary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1544836"/>
            <a:ext cx="8001000" cy="578644"/>
          </a:xfrm>
          <a:prstGeom prst="rect">
            <a:avLst/>
          </a:prstGeom>
          <a:solidFill>
            <a:srgbClr val="003366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1544836"/>
            <a:ext cx="2621617" cy="578644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FFFFFF"/>
                </a:solidFill>
              </a:rPr>
              <a:t>Model</a:t>
            </a:r>
            <a:endParaRPr lang="en-US" sz="987" dirty="0"/>
          </a:p>
        </p:txBody>
      </p:sp>
      <p:sp>
        <p:nvSpPr>
          <p:cNvPr id="6" name="Text 3"/>
          <p:cNvSpPr/>
          <p:nvPr/>
        </p:nvSpPr>
        <p:spPr>
          <a:xfrm>
            <a:off x="3193117" y="1544836"/>
            <a:ext cx="1445437" cy="578644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FFFFFF"/>
                </a:solidFill>
              </a:rPr>
              <a:t>Accuracy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4638554" y="1544836"/>
            <a:ext cx="1483500" cy="578644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FFFFFF"/>
                </a:solidFill>
              </a:rPr>
              <a:t>Precision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6122054" y="1544836"/>
            <a:ext cx="1126257" cy="578644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FFFFFF"/>
                </a:solidFill>
              </a:rPr>
              <a:t>Recall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7248311" y="1544836"/>
            <a:ext cx="1324189" cy="578644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1" dirty="0">
                <a:solidFill>
                  <a:srgbClr val="FFFFFF"/>
                </a:solidFill>
              </a:rPr>
              <a:t>F1-Score</a:t>
            </a:r>
            <a:endParaRPr lang="en-US" sz="987" dirty="0"/>
          </a:p>
        </p:txBody>
      </p:sp>
      <p:sp>
        <p:nvSpPr>
          <p:cNvPr id="10" name="Shape 7"/>
          <p:cNvSpPr/>
          <p:nvPr/>
        </p:nvSpPr>
        <p:spPr>
          <a:xfrm>
            <a:off x="571500" y="2123480"/>
            <a:ext cx="8001000" cy="582216"/>
          </a:xfrm>
          <a:prstGeom prst="rect">
            <a:avLst/>
          </a:prstGeom>
          <a:solidFill>
            <a:srgbClr val="F8F9FA"/>
          </a:solidFill>
          <a:ln/>
        </p:spPr>
      </p:sp>
      <p:sp>
        <p:nvSpPr>
          <p:cNvPr id="11" name="Text 8"/>
          <p:cNvSpPr/>
          <p:nvPr/>
        </p:nvSpPr>
        <p:spPr>
          <a:xfrm>
            <a:off x="571500" y="2123480"/>
            <a:ext cx="2621617" cy="582216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MLP Neural Network</a:t>
            </a:r>
            <a:endParaRPr lang="en-US" sz="987" dirty="0"/>
          </a:p>
        </p:txBody>
      </p:sp>
      <p:sp>
        <p:nvSpPr>
          <p:cNvPr id="12" name="Text 9"/>
          <p:cNvSpPr/>
          <p:nvPr/>
        </p:nvSpPr>
        <p:spPr>
          <a:xfrm>
            <a:off x="3193117" y="2123480"/>
            <a:ext cx="1445437" cy="582216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6B6B"/>
                </a:solidFill>
              </a:rPr>
              <a:t>0.841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4638554" y="2123480"/>
            <a:ext cx="1483500" cy="582216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6B6B"/>
                </a:solidFill>
              </a:rPr>
              <a:t>0.849</a:t>
            </a:r>
            <a:endParaRPr lang="en-US" sz="987" dirty="0"/>
          </a:p>
        </p:txBody>
      </p:sp>
      <p:sp>
        <p:nvSpPr>
          <p:cNvPr id="14" name="Text 11"/>
          <p:cNvSpPr/>
          <p:nvPr/>
        </p:nvSpPr>
        <p:spPr>
          <a:xfrm>
            <a:off x="6122054" y="2123480"/>
            <a:ext cx="1126257" cy="582216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6B6B"/>
                </a:solidFill>
              </a:rPr>
              <a:t>0.841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7248311" y="2123480"/>
            <a:ext cx="1324189" cy="582216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6B6B"/>
                </a:solidFill>
              </a:rPr>
              <a:t>0.841</a:t>
            </a:r>
            <a:endParaRPr lang="en-US" sz="987" dirty="0"/>
          </a:p>
        </p:txBody>
      </p:sp>
      <p:sp>
        <p:nvSpPr>
          <p:cNvPr id="16" name="Text 13"/>
          <p:cNvSpPr/>
          <p:nvPr/>
        </p:nvSpPr>
        <p:spPr>
          <a:xfrm>
            <a:off x="571500" y="2705695"/>
            <a:ext cx="262161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Logistic Regression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3193117" y="2705695"/>
            <a:ext cx="144543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0.747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4638554" y="2705695"/>
            <a:ext cx="1483500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0.747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6122054" y="2705695"/>
            <a:ext cx="112625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0.747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7248311" y="2705695"/>
            <a:ext cx="1324189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0.746</a:t>
            </a:r>
            <a:endParaRPr lang="en-US" sz="1050" dirty="0"/>
          </a:p>
        </p:txBody>
      </p:sp>
      <p:sp>
        <p:nvSpPr>
          <p:cNvPr id="21" name="Shape 18"/>
          <p:cNvSpPr/>
          <p:nvPr/>
        </p:nvSpPr>
        <p:spPr>
          <a:xfrm>
            <a:off x="571500" y="3291483"/>
            <a:ext cx="8001000" cy="585788"/>
          </a:xfrm>
          <a:prstGeom prst="rect">
            <a:avLst/>
          </a:prstGeom>
          <a:solidFill>
            <a:srgbClr val="F8F9FA"/>
          </a:solidFill>
          <a:ln/>
        </p:spPr>
      </p:sp>
      <p:sp>
        <p:nvSpPr>
          <p:cNvPr id="22" name="Text 19"/>
          <p:cNvSpPr/>
          <p:nvPr/>
        </p:nvSpPr>
        <p:spPr>
          <a:xfrm>
            <a:off x="571500" y="3291483"/>
            <a:ext cx="262161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Linear Regression (OvA)</a:t>
            </a:r>
            <a:endParaRPr lang="en-US" sz="987" dirty="0"/>
          </a:p>
        </p:txBody>
      </p:sp>
      <p:sp>
        <p:nvSpPr>
          <p:cNvPr id="23" name="Text 20"/>
          <p:cNvSpPr/>
          <p:nvPr/>
        </p:nvSpPr>
        <p:spPr>
          <a:xfrm>
            <a:off x="3193117" y="3291483"/>
            <a:ext cx="144543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0.689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4638554" y="3291483"/>
            <a:ext cx="1483500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0.689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6122054" y="3291483"/>
            <a:ext cx="112625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0.689</a:t>
            </a:r>
            <a:endParaRPr lang="en-US" sz="1050" dirty="0"/>
          </a:p>
        </p:txBody>
      </p:sp>
      <p:sp>
        <p:nvSpPr>
          <p:cNvPr id="26" name="Text 23"/>
          <p:cNvSpPr/>
          <p:nvPr/>
        </p:nvSpPr>
        <p:spPr>
          <a:xfrm>
            <a:off x="7248311" y="3291483"/>
            <a:ext cx="1324189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0.687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571500" y="3877270"/>
            <a:ext cx="262161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3366"/>
                </a:solidFill>
              </a:rPr>
              <a:t>Naive Bayes</a:t>
            </a:r>
            <a:endParaRPr lang="en-US" sz="987" dirty="0"/>
          </a:p>
        </p:txBody>
      </p:sp>
      <p:sp>
        <p:nvSpPr>
          <p:cNvPr id="28" name="Text 25"/>
          <p:cNvSpPr/>
          <p:nvPr/>
        </p:nvSpPr>
        <p:spPr>
          <a:xfrm>
            <a:off x="3193117" y="3877270"/>
            <a:ext cx="144543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0.514</a:t>
            </a:r>
            <a:endParaRPr lang="en-US" sz="1050" dirty="0"/>
          </a:p>
        </p:txBody>
      </p:sp>
      <p:sp>
        <p:nvSpPr>
          <p:cNvPr id="29" name="Text 26"/>
          <p:cNvSpPr/>
          <p:nvPr/>
        </p:nvSpPr>
        <p:spPr>
          <a:xfrm>
            <a:off x="4638554" y="3877270"/>
            <a:ext cx="1483500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0.543</a:t>
            </a:r>
            <a:endParaRPr lang="en-US" sz="1050" dirty="0"/>
          </a:p>
        </p:txBody>
      </p:sp>
      <p:sp>
        <p:nvSpPr>
          <p:cNvPr id="30" name="Text 27"/>
          <p:cNvSpPr/>
          <p:nvPr/>
        </p:nvSpPr>
        <p:spPr>
          <a:xfrm>
            <a:off x="6122054" y="3877270"/>
            <a:ext cx="1126257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0.514</a:t>
            </a:r>
            <a:endParaRPr lang="en-US" sz="1050" dirty="0"/>
          </a:p>
        </p:txBody>
      </p:sp>
      <p:sp>
        <p:nvSpPr>
          <p:cNvPr id="31" name="Text 28"/>
          <p:cNvSpPr/>
          <p:nvPr/>
        </p:nvSpPr>
        <p:spPr>
          <a:xfrm>
            <a:off x="7248311" y="3877270"/>
            <a:ext cx="1324189" cy="585788"/>
          </a:xfrm>
          <a:prstGeom prst="rect">
            <a:avLst/>
          </a:prstGeom>
          <a:noFill/>
          <a:ln/>
        </p:spPr>
        <p:txBody>
          <a:bodyPr wrap="square" lIns="170053" tIns="170053" rIns="170053" bIns="8509" rtlCol="0" anchor="ctr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0.516</a:t>
            </a:r>
            <a:endParaRPr lang="en-US" sz="1050" dirty="0"/>
          </a:p>
        </p:txBody>
      </p:sp>
      <p:sp>
        <p:nvSpPr>
          <p:cNvPr id="32" name="Text 29"/>
          <p:cNvSpPr/>
          <p:nvPr/>
        </p:nvSpPr>
        <p:spPr>
          <a:xfrm>
            <a:off x="0" y="4466630"/>
            <a:ext cx="9144000" cy="441127"/>
          </a:xfrm>
          <a:prstGeom prst="rect">
            <a:avLst/>
          </a:prstGeom>
          <a:noFill/>
          <a:ln/>
        </p:spPr>
        <p:txBody>
          <a:bodyPr wrap="square" lIns="680339" tIns="340233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i="1" dirty="0">
                <a:solidFill>
                  <a:srgbClr val="666666"/>
                </a:solidFill>
              </a:rPr>
              <a:t>* Metrics evaluated on the 20% test set (2,000 samples). Highlighting indicates the top-performing model.</a:t>
            </a:r>
            <a:endParaRPr lang="en-US" sz="83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902</Words>
  <Application>Microsoft Office PowerPoint</Application>
  <PresentationFormat>On-screen Show (16:9)</PresentationFormat>
  <Paragraphs>126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 ELN</cp:lastModifiedBy>
  <cp:revision>2</cp:revision>
  <dcterms:created xsi:type="dcterms:W3CDTF">2026-01-06T11:07:15Z</dcterms:created>
  <dcterms:modified xsi:type="dcterms:W3CDTF">2026-01-06T12:45:50Z</dcterms:modified>
</cp:coreProperties>
</file>